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7" r:id="rId2"/>
    <p:sldId id="283" r:id="rId3"/>
    <p:sldId id="284" r:id="rId4"/>
    <p:sldId id="291" r:id="rId5"/>
    <p:sldId id="298" r:id="rId6"/>
    <p:sldId id="303" r:id="rId7"/>
    <p:sldId id="299" r:id="rId8"/>
    <p:sldId id="300" r:id="rId9"/>
    <p:sldId id="301" r:id="rId10"/>
    <p:sldId id="282" r:id="rId11"/>
    <p:sldId id="290" r:id="rId12"/>
    <p:sldId id="302" r:id="rId13"/>
    <p:sldId id="297" r:id="rId14"/>
    <p:sldId id="263" r:id="rId15"/>
    <p:sldId id="258" r:id="rId16"/>
    <p:sldId id="285" r:id="rId17"/>
    <p:sldId id="25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710" autoAdjust="0"/>
  </p:normalViewPr>
  <p:slideViewPr>
    <p:cSldViewPr snapToGrid="0">
      <p:cViewPr varScale="1">
        <p:scale>
          <a:sx n="79" d="100"/>
          <a:sy n="79" d="100"/>
        </p:scale>
        <p:origin x="1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g>
</file>

<file path=ppt/media/image13.jpg>
</file>

<file path=ppt/media/image14.jpg>
</file>

<file path=ppt/media/image15.jpeg>
</file>

<file path=ppt/media/image16.jpg>
</file>

<file path=ppt/media/image17.jpg>
</file>

<file path=ppt/media/image18.png>
</file>

<file path=ppt/media/image19.png>
</file>

<file path=ppt/media/image2.jpeg>
</file>

<file path=ppt/media/image24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A2AF5FFE-13F6-4005-A8DC-3D74F47F0B7A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058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F9C94-370D-45C4-AF7B-564A3871EB16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5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ED6EC-9C13-4B1E-8D74-A2C9DC60E119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66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CAABD92D-3B6A-410D-B980-87CAE7B9FC00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9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7BA88-B581-4562-AE1C-CC6B3CA69375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14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F09F7D06-66B6-41C5-8FA5-CD7ACC96B639}" type="datetime1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19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B537DD61-F9CE-47F3-ABBD-C06D73839A42}" type="datetime1">
              <a:rPr lang="en-US" smtClean="0"/>
              <a:t>3/30/2022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19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8AAAE-F7AA-4E6B-A3B7-8B46F12BE03E}" type="datetime1">
              <a:rPr lang="en-US" smtClean="0"/>
              <a:t>3/30/2022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9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05152-D11D-4885-9E25-3CF068820E92}" type="datetime1">
              <a:rPr lang="en-US" smtClean="0"/>
              <a:t>3/30/2022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38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8531568-F3BF-464B-B798-39310419FEFD}" type="datetime1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82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725183BF-A09E-4816-914C-73D9D107D447}" type="datetime1">
              <a:rPr lang="en-US" smtClean="0"/>
              <a:t>3/30/2022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Dirk Thieme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00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BA613-CA70-4972-9090-F077F3F0903C}" type="datetime1">
              <a:rPr lang="en-US" smtClean="0"/>
              <a:t>3/30/2022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2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3.MOV"/><Relationship Id="rId7" Type="http://schemas.openxmlformats.org/officeDocument/2006/relationships/image" Target="../media/image19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OV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leap.com/fostering-open-collaborative-innovation-for-micro-and-small-technology-based-firms-in-brazil/" TargetMode="Externa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6" name="Picture 3" descr="Abstract background of blue mesh and nodes">
            <a:extLst>
              <a:ext uri="{FF2B5EF4-FFF2-40B4-BE49-F238E27FC236}">
                <a16:creationId xmlns:a16="http://schemas.microsoft.com/office/drawing/2014/main" id="{D2907167-5F64-4FD5-B695-3C76990B6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0" r="-2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The Drive By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5618020" cy="16315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38E5D-08FF-412F-9FF2-7E90B6009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84058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7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01" name="Rectangle 7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102" name="Rectangle 7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6630BE-B2CD-4315-B187-0E55B8DE4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Software</a:t>
            </a:r>
          </a:p>
        </p:txBody>
      </p:sp>
      <p:sp>
        <p:nvSpPr>
          <p:cNvPr id="4103" name="Rectangle 8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04" name="Rectangle 8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5F2D2B3-3677-458F-9F5A-0F54F8E94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61168" y="625683"/>
            <a:ext cx="5653243" cy="545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ABAFFD-EC79-41CB-BF61-6F44AE15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6460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6B3EC-23F6-42E4-8F67-EF353FC2D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4CFCBD-CD19-46CD-B946-2650AB567074}"/>
              </a:ext>
            </a:extLst>
          </p:cNvPr>
          <p:cNvSpPr txBox="1"/>
          <p:nvPr/>
        </p:nvSpPr>
        <p:spPr>
          <a:xfrm>
            <a:off x="757084" y="4817806"/>
            <a:ext cx="3626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Flow Chart</a:t>
            </a:r>
          </a:p>
        </p:txBody>
      </p:sp>
    </p:spTree>
    <p:extLst>
      <p:ext uri="{BB962C8B-B14F-4D97-AF65-F5344CB8AC3E}">
        <p14:creationId xmlns:p14="http://schemas.microsoft.com/office/powerpoint/2010/main" val="359570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Freeform: Shape 85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8" name="Freeform: Shape 87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Software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/>
              <a:t>Motor Controller - Initialization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3C3E130-B911-4E4F-98AE-28DA02EC4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065" y="843533"/>
            <a:ext cx="4329743" cy="528017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98967" y="6356350"/>
            <a:ext cx="41148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2640" y="6356350"/>
            <a:ext cx="2124456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337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9" name="Freeform: Shape 98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1" name="Freeform: Shape 100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Software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700" dirty="0"/>
              <a:t>Motor Controller - Logic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AD486C2-F833-45BB-9260-FEBEC744A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119" y="843533"/>
            <a:ext cx="5899636" cy="528017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98967" y="6356350"/>
            <a:ext cx="41148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2640" y="6356350"/>
            <a:ext cx="2124456" cy="3651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3088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A95B48-ADF3-43A9-89CC-39DB525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Software</a:t>
            </a: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5EFA5F6-77E6-44F1-BFB6-E5F431B56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5738" y="1263807"/>
            <a:ext cx="6960524" cy="5985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000">
                <a:solidFill>
                  <a:schemeClr val="bg1"/>
                </a:solidFill>
              </a:rPr>
              <a:t>Pathing Module</a:t>
            </a:r>
          </a:p>
        </p:txBody>
      </p:sp>
      <p:pic>
        <p:nvPicPr>
          <p:cNvPr id="6" name="IMG_2098">
            <a:hlinkClick r:id="" action="ppaction://media"/>
            <a:extLst>
              <a:ext uri="{FF2B5EF4-FFF2-40B4-BE49-F238E27FC236}">
                <a16:creationId xmlns:a16="http://schemas.microsoft.com/office/drawing/2014/main" id="{1110E8A6-1939-47F8-B164-8B7FBE5805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31492" y="2139484"/>
            <a:ext cx="2304287" cy="4096512"/>
          </a:xfrm>
          <a:prstGeom prst="rect">
            <a:avLst/>
          </a:prstGeom>
        </p:spPr>
      </p:pic>
      <p:pic>
        <p:nvPicPr>
          <p:cNvPr id="3" name="IMG_2097">
            <a:hlinkClick r:id="" action="ppaction://media"/>
            <a:extLst>
              <a:ext uri="{FF2B5EF4-FFF2-40B4-BE49-F238E27FC236}">
                <a16:creationId xmlns:a16="http://schemas.microsoft.com/office/drawing/2014/main" id="{006BD23E-DC4C-476E-9BB3-C3317095A47D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56223" y="2139484"/>
            <a:ext cx="2304287" cy="4096512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C6BA8-7CB6-4C4C-827C-5F25894C2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219ADB-AA86-4956-8A4F-EDDE40A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37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74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3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Rectangle 10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CCEBED-B962-46A7-8645-B0BFB7E32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Gantt Chart</a:t>
            </a:r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BD6053-53D5-431D-8485-562F79D781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-251"/>
          <a:stretch/>
        </p:blipFill>
        <p:spPr>
          <a:xfrm>
            <a:off x="1089660" y="1251665"/>
            <a:ext cx="10224590" cy="4980652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7FE994-D9CB-4011-A134-B01F3973B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F50AAC4-8D4C-4073-82E6-0D89964BB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73D120-91A4-4FBC-ACBF-C2998B90E45C}"/>
              </a:ext>
            </a:extLst>
          </p:cNvPr>
          <p:cNvSpPr/>
          <p:nvPr/>
        </p:nvSpPr>
        <p:spPr>
          <a:xfrm>
            <a:off x="6164826" y="2202426"/>
            <a:ext cx="235974" cy="40173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728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4" name="Rectangle 133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6" name="Rectangle 135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9C011-62E6-44EE-836D-F14EA8703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Overall Budget</a:t>
            </a:r>
          </a:p>
        </p:txBody>
      </p:sp>
      <p:sp>
        <p:nvSpPr>
          <p:cNvPr id="138" name="Rectangle: Rounded Corners 137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2D9FA5-AE1C-49A2-B268-031AB0FC0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355" y="2139484"/>
            <a:ext cx="8505290" cy="4096512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9A299-D6BA-4D5F-A893-9DE4D1652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EA96-734D-41BD-A278-06631680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92619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BE9A49-F815-4265-B221-5741E4D7E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Labor Hours and Material costs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AFBEB8-0959-4780-B2D0-5CB932CC3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03" y="1929449"/>
            <a:ext cx="5390529" cy="4427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47E78B-4F0E-4DDE-A576-42CBE5797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2" y="3142436"/>
            <a:ext cx="5596128" cy="209060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B35C84-26AD-410E-94A5-530F0C128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7C1490-ACAC-4CE0-80E1-5D3BD8B4D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507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C1B4B951-0114-4B38-924F-4025F20EA9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884" r="11760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EE6717-721B-49FB-8D1F-59F2F5373F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Questions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02332-FD90-4584-B9DA-7B2991C45D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728004" cy="1711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Software Manager: Dirk Thieme</a:t>
            </a:r>
          </a:p>
          <a:p>
            <a:r>
              <a:rPr lang="en-US" sz="2000" dirty="0"/>
              <a:t>Hardware Manager: Erik Manis</a:t>
            </a:r>
          </a:p>
          <a:p>
            <a:r>
              <a:rPr lang="en-US" sz="2000" dirty="0"/>
              <a:t>Project Controller: Mohammed Ansari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7F8159-B784-471B-A47A-4B8799D711BF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 by Unknown author is licensed under 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9C40FF-8CF1-43A4-99A2-821E9EA9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50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09D7D-8D1A-4C31-9239-0F84FFBDB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>
            <a:normAutofit/>
          </a:bodyPr>
          <a:lstStyle/>
          <a:p>
            <a:r>
              <a:rPr lang="en-US" sz="3200"/>
              <a:t>The Project Description &amp; Objectives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E75623C-995B-4FDE-A17E-7365E1A10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5993892" cy="3560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 Using a BASYS board, H bridge board and sensors to make a rover move along a metallic path and identify friendlies and hostiles along its path while also shooting the enemies by firing rubber bands at them</a:t>
            </a:r>
          </a:p>
        </p:txBody>
      </p:sp>
      <p:pic>
        <p:nvPicPr>
          <p:cNvPr id="10" name="Picture 9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5100A47B-AA7F-423B-BFA3-49085EF412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" r="9584"/>
          <a:stretch/>
        </p:blipFill>
        <p:spPr>
          <a:xfrm>
            <a:off x="7923523" y="630936"/>
            <a:ext cx="3610239" cy="5495544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F1066-EC65-4F3D-8FE8-0CA7C5AC2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Mohammed Ansari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158B8-F9FF-4D51-A373-14307776B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3648" y="6356350"/>
            <a:ext cx="2743200" cy="365125"/>
          </a:xfrm>
        </p:spPr>
        <p:txBody>
          <a:bodyPr>
            <a:norm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b="0" i="0" u="none" strike="noStrike" kern="1200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949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3" name="Freeform: Shape 192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4" name="Freeform: Shape 19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DA8A77-3D5C-4128-8B2B-79B94B6CB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/>
              <a:t>Project Opportunity 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A0E2C-F05D-40DD-B158-987C83D8D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400"/>
              <a:t>Search &amp; Rescue: The rover could be modified to help in search and rescue operations by following a certain path in difficult terrains like snow. It will find people who in danger by making them flash a red light and detecting that with the help of enhanced phototransistors. The gun on top could be replaced with a pointer that points towards the direction of the person in need of help.</a:t>
            </a:r>
          </a:p>
          <a:p>
            <a:endParaRPr lang="en-US" sz="1400"/>
          </a:p>
          <a:p>
            <a:endParaRPr lang="en-US" sz="1400"/>
          </a:p>
          <a:p>
            <a:pPr lvl="7"/>
            <a:endParaRPr lang="en-US" sz="1400"/>
          </a:p>
          <a:p>
            <a:endParaRPr lang="en-US" sz="1400"/>
          </a:p>
          <a:p>
            <a:endParaRPr lang="en-US" sz="1400"/>
          </a:p>
          <a:p>
            <a:endParaRPr lang="en-US" sz="1400"/>
          </a:p>
          <a:p>
            <a:endParaRPr lang="en-US" sz="1400"/>
          </a:p>
          <a:p>
            <a:endParaRPr lang="en-US" sz="1400"/>
          </a:p>
          <a:p>
            <a:endParaRPr lang="en-US" sz="1400"/>
          </a:p>
          <a:p>
            <a:endParaRPr lang="en-US" sz="1400"/>
          </a:p>
          <a:p>
            <a:endParaRPr lang="en-US" sz="1400"/>
          </a:p>
        </p:txBody>
      </p:sp>
      <p:pic>
        <p:nvPicPr>
          <p:cNvPr id="1026" name="Picture 2" descr="Snow mobile, Icelandic search and rescue Stock Photo - Alamy">
            <a:extLst>
              <a:ext uri="{FF2B5EF4-FFF2-40B4-BE49-F238E27FC236}">
                <a16:creationId xmlns:a16="http://schemas.microsoft.com/office/drawing/2014/main" id="{F859704C-DD75-40A3-9F90-AA46CDD6C0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9" r="-2" b="23331"/>
          <a:stretch/>
        </p:blipFill>
        <p:spPr bwMode="auto">
          <a:xfrm>
            <a:off x="4901184" y="1885862"/>
            <a:ext cx="6922008" cy="3186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6F35E-3464-40B1-9ADD-8CC3CEE8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01184" y="6356350"/>
            <a:ext cx="41148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algn="l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Mohammed Ansari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2F2C5-A1C5-4698-8F8C-30ACEF1CF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5688" y="6356350"/>
            <a:ext cx="2121408" cy="365125"/>
          </a:xfrm>
        </p:spPr>
        <p:txBody>
          <a:bodyPr vert="horz" lIns="91440" tIns="45720" rIns="91440" bIns="45720" rtlCol="0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chemeClr val="tx2">
                  <a:lumMod val="50000"/>
                  <a:lumOff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33112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Rectangle 25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7" name="Rectangle 256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8" name="Rectangle 257">
            <a:extLst>
              <a:ext uri="{FF2B5EF4-FFF2-40B4-BE49-F238E27FC236}">
                <a16:creationId xmlns:a16="http://schemas.microsoft.com/office/drawing/2014/main" id="{18F923FF-DD0C-4FD3-A1B4-68DFA511C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5E1F6-91CB-4F04-B047-611DCEB6E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172" y="1144769"/>
            <a:ext cx="3724217" cy="28964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Project Sketch</a:t>
            </a:r>
          </a:p>
        </p:txBody>
      </p:sp>
      <p:sp>
        <p:nvSpPr>
          <p:cNvPr id="3078" name="Content Placeholder 3077">
            <a:extLst>
              <a:ext uri="{FF2B5EF4-FFF2-40B4-BE49-F238E27FC236}">
                <a16:creationId xmlns:a16="http://schemas.microsoft.com/office/drawing/2014/main" id="{AA4B8C1D-2CF5-4754-BE27-6B42B0026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171" y="4403176"/>
            <a:ext cx="3724218" cy="133493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100"/>
              <a:t>3D Models for the rubber band gun</a:t>
            </a:r>
          </a:p>
        </p:txBody>
      </p:sp>
      <p:sp>
        <p:nvSpPr>
          <p:cNvPr id="259" name="Rectangle 258">
            <a:extLst>
              <a:ext uri="{FF2B5EF4-FFF2-40B4-BE49-F238E27FC236}">
                <a16:creationId xmlns:a16="http://schemas.microsoft.com/office/drawing/2014/main" id="{114A821F-8663-46BA-8CC0-D4C44F639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88249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64" name="Picture 16">
            <a:extLst>
              <a:ext uri="{FF2B5EF4-FFF2-40B4-BE49-F238E27FC236}">
                <a16:creationId xmlns:a16="http://schemas.microsoft.com/office/drawing/2014/main" id="{8814DA1C-ABBC-437F-94D6-E2DC92D78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11201" y="625683"/>
            <a:ext cx="3675888" cy="158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21A36715-9AFB-4676-A037-D231AE9B1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30402" y="625683"/>
            <a:ext cx="3675888" cy="1580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0" name="Rectangle 259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171" y="4177748"/>
            <a:ext cx="3706859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66" name="Picture 18">
            <a:extLst>
              <a:ext uri="{FF2B5EF4-FFF2-40B4-BE49-F238E27FC236}">
                <a16:creationId xmlns:a16="http://schemas.microsoft.com/office/drawing/2014/main" id="{0D9EBA42-37BF-4E6B-907F-BA535690D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7086" y="2848373"/>
            <a:ext cx="3675888" cy="1516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>
            <a:extLst>
              <a:ext uri="{FF2B5EF4-FFF2-40B4-BE49-F238E27FC236}">
                <a16:creationId xmlns:a16="http://schemas.microsoft.com/office/drawing/2014/main" id="{85161081-5EC8-4375-AD5F-49DF43018E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04543" y="2841187"/>
            <a:ext cx="3588884" cy="1516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866967-9B9D-423C-A30D-6F101D40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30402" y="6356350"/>
            <a:ext cx="34346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B24355-B279-4961-8994-9BD952F74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962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072" name="Picture 24">
            <a:extLst>
              <a:ext uri="{FF2B5EF4-FFF2-40B4-BE49-F238E27FC236}">
                <a16:creationId xmlns:a16="http://schemas.microsoft.com/office/drawing/2014/main" id="{CD6C5569-2955-429F-8147-37BEA96D4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7989" y="4453120"/>
            <a:ext cx="3554025" cy="1817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91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EBFC2B-B93F-48A2-BF3A-790A875CE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Project Sketch	</a:t>
            </a:r>
            <a:endParaRPr lang="en-US"/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30AC4-3745-448B-8AFF-430DE3456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5738" y="1263807"/>
            <a:ext cx="6960524" cy="5985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000">
                <a:solidFill>
                  <a:schemeClr val="bg1"/>
                </a:solidFill>
              </a:rPr>
              <a:t>Phototransistor holders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BC9234F9-6EBC-4E0B-8C3A-EC2F2C6B6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5572" y="2236090"/>
            <a:ext cx="5596128" cy="3903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3B88E71-97E1-4AEE-81AD-DA549559A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10302" y="2634814"/>
            <a:ext cx="5596128" cy="3105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743597-8284-4B47-96F1-13EAC323F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dirty="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Erik Manis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7337D-5BDC-4F01-9D13-CC2E5AF99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688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Rectangle 9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3" name="Rectangle 102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5" name="Freeform: Shape 104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7" name="Freeform: Shape 106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EBFC2B-B93F-48A2-BF3A-790A875CE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Color Filter Testing	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IMG_2101">
            <a:hlinkClick r:id="" action="ppaction://media"/>
            <a:extLst>
              <a:ext uri="{FF2B5EF4-FFF2-40B4-BE49-F238E27FC236}">
                <a16:creationId xmlns:a16="http://schemas.microsoft.com/office/drawing/2014/main" id="{EF25DB25-123A-4826-ACF3-3077BC86F5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84449" y="625684"/>
            <a:ext cx="3068650" cy="545538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743597-8284-4B47-96F1-13EAC323F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18374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 dirty="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Erik Manis</a:t>
            </a:r>
            <a:endParaRPr lang="en-US" kern="1200">
              <a:solidFill>
                <a:schemeClr val="tx2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7337D-5BDC-4F01-9D13-CC2E5AF99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322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2373C-7616-45E3-B665-DBBF6E873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Hardware		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E9F705-4336-43AD-9A60-67F359981C33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Schematic</a:t>
            </a:r>
          </a:p>
        </p:txBody>
      </p:sp>
      <p:pic>
        <p:nvPicPr>
          <p:cNvPr id="7" name="Content Placeholder 6" descr="Diagram, schematic&#10;&#10;Description automatically generated">
            <a:extLst>
              <a:ext uri="{FF2B5EF4-FFF2-40B4-BE49-F238E27FC236}">
                <a16:creationId xmlns:a16="http://schemas.microsoft.com/office/drawing/2014/main" id="{A6F6B6A2-BA54-4A64-B731-CB07FA559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967" y="1571435"/>
            <a:ext cx="6921940" cy="3824371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C613F4-6279-4916-B275-52EB83A75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98967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504D4-42F2-449D-BB68-59D4A4FD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2640" y="6356350"/>
            <a:ext cx="21244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5270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2373C-7616-45E3-B665-DBBF6E873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Hardware		</a:t>
            </a:r>
          </a:p>
        </p:txBody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3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E9F705-4336-43AD-9A60-67F359981C33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PCB Design</a:t>
            </a:r>
          </a:p>
        </p:txBody>
      </p:sp>
      <p:pic>
        <p:nvPicPr>
          <p:cNvPr id="10" name="Content Placeholder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695E3F9-26D6-4DF3-8326-145C6CB57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967" y="1813702"/>
            <a:ext cx="6921940" cy="333983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C613F4-6279-4916-B275-52EB83A75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98967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504D4-42F2-449D-BB68-59D4A4FD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2640" y="6356350"/>
            <a:ext cx="21244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160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4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Freeform: Shape 26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7" name="Freeform: Shape 28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02373C-7616-45E3-B665-DBBF6E873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Hardware		</a:t>
            </a:r>
          </a:p>
        </p:txBody>
      </p:sp>
      <p:sp>
        <p:nvSpPr>
          <p:cNvPr id="38" name="Rectangle 3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E9F705-4336-43AD-9A60-67F359981C33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3D Model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To do, want to make space for heatsinks for each transistor, then add two M3 mounting holes or something smaller</a:t>
            </a:r>
          </a:p>
        </p:txBody>
      </p:sp>
      <p:pic>
        <p:nvPicPr>
          <p:cNvPr id="10" name="Content Placeholder 9" descr="Graphical user interface&#10;&#10;Description automatically generated">
            <a:extLst>
              <a:ext uri="{FF2B5EF4-FFF2-40B4-BE49-F238E27FC236}">
                <a16:creationId xmlns:a16="http://schemas.microsoft.com/office/drawing/2014/main" id="{889E5D87-04A8-4BC7-9AB6-F06EFA1072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967" y="1692569"/>
            <a:ext cx="6921940" cy="358210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C613F4-6279-4916-B275-52EB83A75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98967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2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rPr>
              <a:t>Dirk Thieme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504D4-42F2-449D-BB68-59D4A4FD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92640" y="6356350"/>
            <a:ext cx="21244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chemeClr val="tx2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63271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1C2031"/>
      </a:dk2>
      <a:lt2>
        <a:srgbClr val="F3F0F0"/>
      </a:lt2>
      <a:accent1>
        <a:srgbClr val="3AB3AC"/>
      </a:accent1>
      <a:accent2>
        <a:srgbClr val="3189BB"/>
      </a:accent2>
      <a:accent3>
        <a:srgbClr val="4362CD"/>
      </a:accent3>
      <a:accent4>
        <a:srgbClr val="5238BD"/>
      </a:accent4>
      <a:accent5>
        <a:srgbClr val="9743CD"/>
      </a:accent5>
      <a:accent6>
        <a:srgbClr val="BB31B7"/>
      </a:accent6>
      <a:hlink>
        <a:srgbClr val="BF3F46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720</TotalTime>
  <Words>292</Words>
  <Application>Microsoft Office PowerPoint</Application>
  <PresentationFormat>Widescreen</PresentationFormat>
  <Paragraphs>77</Paragraphs>
  <Slides>17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Avenir Next LT Pro</vt:lpstr>
      <vt:lpstr>Calibri</vt:lpstr>
      <vt:lpstr>AccentBoxVTI</vt:lpstr>
      <vt:lpstr>The Drive By Project</vt:lpstr>
      <vt:lpstr>The Project Description &amp; Objectives</vt:lpstr>
      <vt:lpstr>Project Opportunity </vt:lpstr>
      <vt:lpstr>Project Sketch</vt:lpstr>
      <vt:lpstr>Project Sketch </vt:lpstr>
      <vt:lpstr>Color Filter Testing </vt:lpstr>
      <vt:lpstr>Hardware  </vt:lpstr>
      <vt:lpstr>Hardware  </vt:lpstr>
      <vt:lpstr>Hardware  </vt:lpstr>
      <vt:lpstr>Software</vt:lpstr>
      <vt:lpstr>Software</vt:lpstr>
      <vt:lpstr>Software</vt:lpstr>
      <vt:lpstr>Software</vt:lpstr>
      <vt:lpstr>Gantt Chart</vt:lpstr>
      <vt:lpstr>Overall Budget</vt:lpstr>
      <vt:lpstr>Labor Hours and Material costs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3</dc:title>
  <dc:creator>Manis, Erik</dc:creator>
  <cp:lastModifiedBy>Dirk Thieme</cp:lastModifiedBy>
  <cp:revision>42</cp:revision>
  <dcterms:created xsi:type="dcterms:W3CDTF">2022-02-02T17:20:00Z</dcterms:created>
  <dcterms:modified xsi:type="dcterms:W3CDTF">2022-03-30T18:18:52Z</dcterms:modified>
</cp:coreProperties>
</file>

<file path=docProps/thumbnail.jpeg>
</file>